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92"/>
  </p:normalViewPr>
  <p:slideViewPr>
    <p:cSldViewPr snapToGrid="0" snapToObjects="1">
      <p:cViewPr>
        <p:scale>
          <a:sx n="110" d="100"/>
          <a:sy n="110" d="100"/>
        </p:scale>
        <p:origin x="168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96F725-FCE7-9C40-A52E-88880AAB4727}" type="datetimeFigureOut">
              <a:rPr lang="en-US" smtClean="0"/>
              <a:t>12/18/18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FFFDB3-10E4-8443-993C-B754B13A19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61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FE34-D50A-8D43-B02F-43AF945C8A3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Trait biogeography paper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B721E7-6289-434E-8703-DE483015C3B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Figure 1</a:t>
            </a:r>
          </a:p>
        </p:txBody>
      </p:sp>
    </p:spTree>
    <p:extLst>
      <p:ext uri="{BB962C8B-B14F-4D97-AF65-F5344CB8AC3E}">
        <p14:creationId xmlns:p14="http://schemas.microsoft.com/office/powerpoint/2010/main" val="5583954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D33297A-0C7B-5C48-8F9C-1C3E7546FE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344" r="16119" b="14987"/>
          <a:stretch/>
        </p:blipFill>
        <p:spPr>
          <a:xfrm>
            <a:off x="283135" y="0"/>
            <a:ext cx="2305647" cy="3773917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00E608-6691-A843-9FE7-FA8986C960A9}"/>
              </a:ext>
            </a:extLst>
          </p:cNvPr>
          <p:cNvSpPr txBox="1"/>
          <p:nvPr/>
        </p:nvSpPr>
        <p:spPr>
          <a:xfrm>
            <a:off x="2285535" y="-1"/>
            <a:ext cx="295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07D1A43-89DF-0D41-9797-68CEC798A2C6}"/>
              </a:ext>
            </a:extLst>
          </p:cNvPr>
          <p:cNvSpPr/>
          <p:nvPr/>
        </p:nvSpPr>
        <p:spPr>
          <a:xfrm>
            <a:off x="0" y="0"/>
            <a:ext cx="6877318" cy="6858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5D1DA55-912E-784F-879A-ACDF33724A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35" y="3989070"/>
            <a:ext cx="2303666" cy="28689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58DF0E2-31D1-4745-BEF2-C5D006F5DFA9}"/>
              </a:ext>
            </a:extLst>
          </p:cNvPr>
          <p:cNvSpPr txBox="1"/>
          <p:nvPr/>
        </p:nvSpPr>
        <p:spPr>
          <a:xfrm>
            <a:off x="2274165" y="3989070"/>
            <a:ext cx="30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b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5DD7A36-1F4B-4549-ACB7-1F82C3B3FA2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005" r="16250"/>
          <a:stretch/>
        </p:blipFill>
        <p:spPr>
          <a:xfrm>
            <a:off x="2726129" y="0"/>
            <a:ext cx="4021814" cy="283629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2B8BD2D-042F-9C49-A744-551DE36A7B1B}"/>
              </a:ext>
            </a:extLst>
          </p:cNvPr>
          <p:cNvSpPr txBox="1"/>
          <p:nvPr/>
        </p:nvSpPr>
        <p:spPr>
          <a:xfrm>
            <a:off x="6424719" y="-1"/>
            <a:ext cx="3064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c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2D2BB5-365D-E840-8D3E-E36F4857ED85}"/>
              </a:ext>
            </a:extLst>
          </p:cNvPr>
          <p:cNvSpPr txBox="1"/>
          <p:nvPr/>
        </p:nvSpPr>
        <p:spPr>
          <a:xfrm>
            <a:off x="6424719" y="2989161"/>
            <a:ext cx="2952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</a:t>
            </a:r>
          </a:p>
        </p:txBody>
      </p:sp>
    </p:spTree>
    <p:extLst>
      <p:ext uri="{BB962C8B-B14F-4D97-AF65-F5344CB8AC3E}">
        <p14:creationId xmlns:p14="http://schemas.microsoft.com/office/powerpoint/2010/main" val="2945851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62F98B-6A7B-0344-8100-740EC7424CBF}"/>
              </a:ext>
            </a:extLst>
          </p:cNvPr>
          <p:cNvSpPr txBox="1"/>
          <p:nvPr/>
        </p:nvSpPr>
        <p:spPr>
          <a:xfrm>
            <a:off x="860612" y="1142999"/>
            <a:ext cx="828338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Caption:</a:t>
            </a:r>
          </a:p>
          <a:p>
            <a:endParaRPr lang="en-US" dirty="0"/>
          </a:p>
          <a:p>
            <a:r>
              <a:rPr lang="en-US" dirty="0"/>
              <a:t>Examples of fire resistance and flammability traits of different conifer species. (a): </a:t>
            </a:r>
            <a:r>
              <a:rPr lang="en-US" i="1" dirty="0"/>
              <a:t>Pinus </a:t>
            </a:r>
            <a:r>
              <a:rPr lang="en-US" i="1" dirty="0" err="1"/>
              <a:t>jeffreyi</a:t>
            </a:r>
            <a:r>
              <a:rPr lang="en-US" dirty="0"/>
              <a:t> (left) and </a:t>
            </a:r>
            <a:r>
              <a:rPr lang="en-US" i="1" dirty="0"/>
              <a:t>Pinus </a:t>
            </a:r>
            <a:r>
              <a:rPr lang="en-US" i="1" dirty="0" err="1"/>
              <a:t>contorta</a:t>
            </a:r>
            <a:r>
              <a:rPr lang="en-US" dirty="0"/>
              <a:t> (right) following the 2012 Reading Fire, Lassen National Park. The two species experienced similar fuel environments (fairly open-grown), with the Jeffrey pine surviving and the lodgepole pine dying. Note the lower profile of branches on </a:t>
            </a:r>
            <a:r>
              <a:rPr lang="en-US" i="1" dirty="0"/>
              <a:t>Pinus </a:t>
            </a:r>
            <a:r>
              <a:rPr lang="en-US" i="1" dirty="0" err="1"/>
              <a:t>contorta</a:t>
            </a:r>
            <a:r>
              <a:rPr lang="en-US" dirty="0"/>
              <a:t>, indicating a lesser degree of self-pruning. (b): example of litter flammability differences in </a:t>
            </a:r>
            <a:r>
              <a:rPr lang="en-US" i="1" dirty="0"/>
              <a:t>Pinus </a:t>
            </a:r>
            <a:r>
              <a:rPr lang="en-US" i="1" dirty="0" err="1"/>
              <a:t>jeffreyi</a:t>
            </a:r>
            <a:r>
              <a:rPr lang="en-US" dirty="0"/>
              <a:t> (left) and </a:t>
            </a:r>
            <a:r>
              <a:rPr lang="en-US" i="1" dirty="0"/>
              <a:t>Pinus </a:t>
            </a:r>
            <a:r>
              <a:rPr lang="en-US" i="1" dirty="0" err="1"/>
              <a:t>contorta</a:t>
            </a:r>
            <a:r>
              <a:rPr lang="en-US" dirty="0"/>
              <a:t> (right), with </a:t>
            </a:r>
            <a:r>
              <a:rPr lang="en-US" i="1" dirty="0"/>
              <a:t>Pinus </a:t>
            </a:r>
            <a:r>
              <a:rPr lang="en-US" i="1" dirty="0" err="1"/>
              <a:t>jeffreyi</a:t>
            </a:r>
            <a:r>
              <a:rPr lang="en-US" i="1" dirty="0"/>
              <a:t> </a:t>
            </a:r>
            <a:r>
              <a:rPr lang="en-US" dirty="0"/>
              <a:t>having greater flame heights and shorter flame durations than </a:t>
            </a:r>
            <a:r>
              <a:rPr lang="en-US" i="1" dirty="0"/>
              <a:t>Pinus </a:t>
            </a:r>
            <a:r>
              <a:rPr lang="en-US" i="1" dirty="0" err="1"/>
              <a:t>contorta</a:t>
            </a:r>
            <a:r>
              <a:rPr lang="en-US" dirty="0"/>
              <a:t> for a given mass of fuel (Table 1).</a:t>
            </a:r>
            <a:r>
              <a:rPr lang="en-US" i="1" dirty="0"/>
              <a:t> </a:t>
            </a:r>
            <a:r>
              <a:rPr lang="en-US" dirty="0"/>
              <a:t>(c): the North American conifer with the thickest bark, </a:t>
            </a:r>
            <a:r>
              <a:rPr lang="en-US" i="1" dirty="0" err="1"/>
              <a:t>Sequoiadendron</a:t>
            </a:r>
            <a:r>
              <a:rPr lang="en-US" i="1" dirty="0"/>
              <a:t> </a:t>
            </a:r>
            <a:r>
              <a:rPr lang="en-US" i="1" dirty="0" err="1"/>
              <a:t>giganteum</a:t>
            </a:r>
            <a:r>
              <a:rPr lang="en-US" dirty="0"/>
              <a:t>, during a prescribed fire in Sequoia National Park, California. (d): </a:t>
            </a:r>
            <a:r>
              <a:rPr lang="en-US" b="1" dirty="0"/>
              <a:t>Morgan feel free to add a picture or send me several candidates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Photo credits: (a): Jens Stevens, (b): Jeffrey Kane, (c): Dylan </a:t>
            </a:r>
            <a:r>
              <a:rPr lang="en-US" dirty="0" err="1"/>
              <a:t>Schwilk</a:t>
            </a:r>
            <a:r>
              <a:rPr lang="en-US" dirty="0"/>
              <a:t>, (d): J. Morgan Varner</a:t>
            </a:r>
          </a:p>
        </p:txBody>
      </p:sp>
    </p:spTree>
    <p:extLst>
      <p:ext uri="{BB962C8B-B14F-4D97-AF65-F5344CB8AC3E}">
        <p14:creationId xmlns:p14="http://schemas.microsoft.com/office/powerpoint/2010/main" val="2238144753"/>
      </p:ext>
    </p:extLst>
  </p:cSld>
  <p:clrMapOvr>
    <a:masterClrMapping/>
  </p:clrMapOvr>
</p:sld>
</file>

<file path=ppt/theme/theme1.xml><?xml version="1.0" encoding="utf-8"?>
<a:theme xmlns:a="http://schemas.openxmlformats.org/drawingml/2006/main" name="StandardSiz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andardSize" id="{36600360-E444-1645-89AE-92B625CA88B9}" vid="{7BABDC79-4BA0-E144-8436-7337520F0B8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StandardSize</Template>
  <TotalTime>1579</TotalTime>
  <Words>200</Words>
  <Application>Microsoft Macintosh PowerPoint</Application>
  <PresentationFormat>On-screen Show (4:3)</PresentationFormat>
  <Paragraphs>11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StandardSize</vt:lpstr>
      <vt:lpstr>Trait biogeography paper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Jens Stevens</dc:creator>
  <cp:lastModifiedBy>Jens Stevens</cp:lastModifiedBy>
  <cp:revision>6</cp:revision>
  <dcterms:created xsi:type="dcterms:W3CDTF">2018-10-22T02:06:17Z</dcterms:created>
  <dcterms:modified xsi:type="dcterms:W3CDTF">2018-12-19T20:21:28Z</dcterms:modified>
</cp:coreProperties>
</file>

<file path=docProps/thumbnail.jpeg>
</file>